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4" r:id="rId2"/>
  </p:sldMasterIdLst>
  <p:notesMasterIdLst>
    <p:notesMasterId r:id="rId12"/>
  </p:notesMasterIdLst>
  <p:handoutMasterIdLst>
    <p:handoutMasterId r:id="rId13"/>
  </p:handoutMasterIdLst>
  <p:sldIdLst>
    <p:sldId id="257" r:id="rId3"/>
    <p:sldId id="260" r:id="rId4"/>
    <p:sldId id="261" r:id="rId5"/>
    <p:sldId id="263" r:id="rId6"/>
    <p:sldId id="264" r:id="rId7"/>
    <p:sldId id="265" r:id="rId8"/>
    <p:sldId id="266" r:id="rId9"/>
    <p:sldId id="267" r:id="rId10"/>
    <p:sldId id="258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CAF9ED-07DC-4A11-8D7F-57B35C25682E}" styleName="Estilo medio 1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Estilo oscuro 2 - Énfasis 3/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265" autoAdjust="0"/>
    <p:restoredTop sz="94660"/>
  </p:normalViewPr>
  <p:slideViewPr>
    <p:cSldViewPr snapToGrid="0">
      <p:cViewPr>
        <p:scale>
          <a:sx n="88" d="100"/>
          <a:sy n="88" d="100"/>
        </p:scale>
        <p:origin x="-62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5" d="100"/>
          <a:sy n="95" d="100"/>
        </p:scale>
        <p:origin x="2724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A72EC5-B297-403E-AD87-DBECB6F9698E}" type="doc">
      <dgm:prSet loTypeId="urn:microsoft.com/office/officeart/2005/8/layout/venn1" loCatId="relationship" qsTypeId="urn:microsoft.com/office/officeart/2005/8/quickstyle/simple1" qsCatId="simple" csTypeId="urn:microsoft.com/office/officeart/2005/8/colors/colorful4" csCatId="colorful" phldr="1"/>
      <dgm:spPr/>
    </dgm:pt>
    <dgm:pt modelId="{4FAC0D78-C44F-4137-A766-8C85711C588D}">
      <dgm:prSet phldrT="[Texto]" custT="1"/>
      <dgm:spPr>
        <a:solidFill>
          <a:schemeClr val="accent1">
            <a:alpha val="50000"/>
          </a:schemeClr>
        </a:solidFill>
      </dgm:spPr>
      <dgm:t>
        <a:bodyPr/>
        <a:lstStyle/>
        <a:p>
          <a:r>
            <a:rPr lang="es-AR" sz="2000" dirty="0" smtClean="0"/>
            <a:t>DCJ ajustados a la Res. CFE 24/07</a:t>
          </a:r>
          <a:endParaRPr lang="es-AR" sz="2000" dirty="0"/>
        </a:p>
      </dgm:t>
    </dgm:pt>
    <dgm:pt modelId="{31FF6C37-1A17-47AC-9928-EC08D718B2C6}" type="parTrans" cxnId="{9D5071F2-35A7-48FC-9CCC-77E853992AA8}">
      <dgm:prSet/>
      <dgm:spPr/>
      <dgm:t>
        <a:bodyPr/>
        <a:lstStyle/>
        <a:p>
          <a:endParaRPr lang="es-AR"/>
        </a:p>
      </dgm:t>
    </dgm:pt>
    <dgm:pt modelId="{73D95F4C-A681-4F4B-825F-408B7EC643F4}" type="sibTrans" cxnId="{9D5071F2-35A7-48FC-9CCC-77E853992AA8}">
      <dgm:prSet/>
      <dgm:spPr/>
      <dgm:t>
        <a:bodyPr/>
        <a:lstStyle/>
        <a:p>
          <a:endParaRPr lang="es-AR"/>
        </a:p>
      </dgm:t>
    </dgm:pt>
    <dgm:pt modelId="{525DEB22-8289-4F05-9418-464D80DB23A2}">
      <dgm:prSet phldrT="[Texto]" custT="1"/>
      <dgm:spPr/>
      <dgm:t>
        <a:bodyPr/>
        <a:lstStyle/>
        <a:p>
          <a:r>
            <a:rPr lang="es-AR" sz="2000" dirty="0" smtClean="0"/>
            <a:t>Dispositivo de Fortalecimiento     Institucional</a:t>
          </a:r>
          <a:endParaRPr lang="es-AR" sz="2000" dirty="0"/>
        </a:p>
      </dgm:t>
    </dgm:pt>
    <dgm:pt modelId="{A17B310D-3BEB-4A5B-8057-5D16CDC79623}" type="parTrans" cxnId="{4150C3D5-5208-4816-A464-1B071EA7DBFF}">
      <dgm:prSet/>
      <dgm:spPr/>
      <dgm:t>
        <a:bodyPr/>
        <a:lstStyle/>
        <a:p>
          <a:endParaRPr lang="es-AR"/>
        </a:p>
      </dgm:t>
    </dgm:pt>
    <dgm:pt modelId="{86A560B5-C3E6-421E-B018-1F1C57D6F34D}" type="sibTrans" cxnId="{4150C3D5-5208-4816-A464-1B071EA7DBFF}">
      <dgm:prSet/>
      <dgm:spPr/>
      <dgm:t>
        <a:bodyPr/>
        <a:lstStyle/>
        <a:p>
          <a:endParaRPr lang="es-AR"/>
        </a:p>
      </dgm:t>
    </dgm:pt>
    <dgm:pt modelId="{4665F6AC-60BC-4B0A-B27D-BB294A661419}">
      <dgm:prSet phldrT="[Texto]" custT="1"/>
      <dgm:spPr/>
      <dgm:t>
        <a:bodyPr/>
        <a:lstStyle/>
        <a:p>
          <a:r>
            <a:rPr lang="es-AR" sz="2000" dirty="0" smtClean="0"/>
            <a:t>Marco Referencial de capacidades Profesional de la FDI</a:t>
          </a:r>
          <a:endParaRPr lang="es-AR" sz="2000" dirty="0"/>
        </a:p>
      </dgm:t>
    </dgm:pt>
    <dgm:pt modelId="{F1C09A50-79C2-4C55-8C15-D61063779CB0}" type="parTrans" cxnId="{BEA36745-5EE4-48A9-ABBC-717A54C3D68C}">
      <dgm:prSet/>
      <dgm:spPr/>
      <dgm:t>
        <a:bodyPr/>
        <a:lstStyle/>
        <a:p>
          <a:endParaRPr lang="es-AR"/>
        </a:p>
      </dgm:t>
    </dgm:pt>
    <dgm:pt modelId="{F88FBA67-25AE-49D7-B2A0-92F1C50B001C}" type="sibTrans" cxnId="{BEA36745-5EE4-48A9-ABBC-717A54C3D68C}">
      <dgm:prSet/>
      <dgm:spPr/>
      <dgm:t>
        <a:bodyPr/>
        <a:lstStyle/>
        <a:p>
          <a:endParaRPr lang="es-AR"/>
        </a:p>
      </dgm:t>
    </dgm:pt>
    <dgm:pt modelId="{FF305DC1-FE08-4B3A-AE57-7943029A797D}" type="pres">
      <dgm:prSet presAssocID="{D4A72EC5-B297-403E-AD87-DBECB6F9698E}" presName="compositeShape" presStyleCnt="0">
        <dgm:presLayoutVars>
          <dgm:chMax val="7"/>
          <dgm:dir/>
          <dgm:resizeHandles val="exact"/>
        </dgm:presLayoutVars>
      </dgm:prSet>
      <dgm:spPr/>
    </dgm:pt>
    <dgm:pt modelId="{AD224291-58C4-4E5A-8E48-AE01E5C80305}" type="pres">
      <dgm:prSet presAssocID="{4FAC0D78-C44F-4137-A766-8C85711C588D}" presName="circ1" presStyleLbl="vennNode1" presStyleIdx="0" presStyleCnt="3" custScaleX="111678" custScaleY="109052"/>
      <dgm:spPr/>
      <dgm:t>
        <a:bodyPr/>
        <a:lstStyle/>
        <a:p>
          <a:endParaRPr lang="es-AR"/>
        </a:p>
      </dgm:t>
    </dgm:pt>
    <dgm:pt modelId="{E48792DA-5041-49E6-BC0B-979A125940DD}" type="pres">
      <dgm:prSet presAssocID="{4FAC0D78-C44F-4137-A766-8C85711C588D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825E7D40-23C7-4C51-A9FD-65EF7C2BC82E}" type="pres">
      <dgm:prSet presAssocID="{525DEB22-8289-4F05-9418-464D80DB23A2}" presName="circ2" presStyleLbl="vennNode1" presStyleIdx="1" presStyleCnt="3" custScaleX="120599"/>
      <dgm:spPr/>
      <dgm:t>
        <a:bodyPr/>
        <a:lstStyle/>
        <a:p>
          <a:endParaRPr lang="es-AR"/>
        </a:p>
      </dgm:t>
    </dgm:pt>
    <dgm:pt modelId="{94A00F6E-6DA9-44BA-AC75-ECC289EA4AAF}" type="pres">
      <dgm:prSet presAssocID="{525DEB22-8289-4F05-9418-464D80DB23A2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C9BDDB33-A5D4-4571-A8FF-6D20A52A6541}" type="pres">
      <dgm:prSet presAssocID="{4665F6AC-60BC-4B0A-B27D-BB294A661419}" presName="circ3" presStyleLbl="vennNode1" presStyleIdx="2" presStyleCnt="3" custScaleX="124134"/>
      <dgm:spPr/>
      <dgm:t>
        <a:bodyPr/>
        <a:lstStyle/>
        <a:p>
          <a:endParaRPr lang="es-AR"/>
        </a:p>
      </dgm:t>
    </dgm:pt>
    <dgm:pt modelId="{ADC36660-7FDB-44D5-B838-69FF24B47E88}" type="pres">
      <dgm:prSet presAssocID="{4665F6AC-60BC-4B0A-B27D-BB294A66141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D64A3C8B-0B1F-4A86-9F9A-1196E9FEFFED}" type="presOf" srcId="{525DEB22-8289-4F05-9418-464D80DB23A2}" destId="{825E7D40-23C7-4C51-A9FD-65EF7C2BC82E}" srcOrd="0" destOrd="0" presId="urn:microsoft.com/office/officeart/2005/8/layout/venn1"/>
    <dgm:cxn modelId="{54A15001-7843-429D-A41E-BC28E7E24D87}" type="presOf" srcId="{D4A72EC5-B297-403E-AD87-DBECB6F9698E}" destId="{FF305DC1-FE08-4B3A-AE57-7943029A797D}" srcOrd="0" destOrd="0" presId="urn:microsoft.com/office/officeart/2005/8/layout/venn1"/>
    <dgm:cxn modelId="{BEA36745-5EE4-48A9-ABBC-717A54C3D68C}" srcId="{D4A72EC5-B297-403E-AD87-DBECB6F9698E}" destId="{4665F6AC-60BC-4B0A-B27D-BB294A661419}" srcOrd="2" destOrd="0" parTransId="{F1C09A50-79C2-4C55-8C15-D61063779CB0}" sibTransId="{F88FBA67-25AE-49D7-B2A0-92F1C50B001C}"/>
    <dgm:cxn modelId="{4150C3D5-5208-4816-A464-1B071EA7DBFF}" srcId="{D4A72EC5-B297-403E-AD87-DBECB6F9698E}" destId="{525DEB22-8289-4F05-9418-464D80DB23A2}" srcOrd="1" destOrd="0" parTransId="{A17B310D-3BEB-4A5B-8057-5D16CDC79623}" sibTransId="{86A560B5-C3E6-421E-B018-1F1C57D6F34D}"/>
    <dgm:cxn modelId="{FDFB9850-C234-4336-8715-F7007649C2A3}" type="presOf" srcId="{4665F6AC-60BC-4B0A-B27D-BB294A661419}" destId="{ADC36660-7FDB-44D5-B838-69FF24B47E88}" srcOrd="1" destOrd="0" presId="urn:microsoft.com/office/officeart/2005/8/layout/venn1"/>
    <dgm:cxn modelId="{90E6B2C2-FEA9-4946-809D-CF913B477535}" type="presOf" srcId="{4FAC0D78-C44F-4137-A766-8C85711C588D}" destId="{AD224291-58C4-4E5A-8E48-AE01E5C80305}" srcOrd="0" destOrd="0" presId="urn:microsoft.com/office/officeart/2005/8/layout/venn1"/>
    <dgm:cxn modelId="{3F718297-3056-4832-8355-9542095E1357}" type="presOf" srcId="{4665F6AC-60BC-4B0A-B27D-BB294A661419}" destId="{C9BDDB33-A5D4-4571-A8FF-6D20A52A6541}" srcOrd="0" destOrd="0" presId="urn:microsoft.com/office/officeart/2005/8/layout/venn1"/>
    <dgm:cxn modelId="{41757732-1D3A-47C1-9F4D-3BDC48E92F85}" type="presOf" srcId="{525DEB22-8289-4F05-9418-464D80DB23A2}" destId="{94A00F6E-6DA9-44BA-AC75-ECC289EA4AAF}" srcOrd="1" destOrd="0" presId="urn:microsoft.com/office/officeart/2005/8/layout/venn1"/>
    <dgm:cxn modelId="{9D5071F2-35A7-48FC-9CCC-77E853992AA8}" srcId="{D4A72EC5-B297-403E-AD87-DBECB6F9698E}" destId="{4FAC0D78-C44F-4137-A766-8C85711C588D}" srcOrd="0" destOrd="0" parTransId="{31FF6C37-1A17-47AC-9928-EC08D718B2C6}" sibTransId="{73D95F4C-A681-4F4B-825F-408B7EC643F4}"/>
    <dgm:cxn modelId="{1A35D108-CF68-4117-ADEF-9082CC9F494F}" type="presOf" srcId="{4FAC0D78-C44F-4137-A766-8C85711C588D}" destId="{E48792DA-5041-49E6-BC0B-979A125940DD}" srcOrd="1" destOrd="0" presId="urn:microsoft.com/office/officeart/2005/8/layout/venn1"/>
    <dgm:cxn modelId="{DEC56CBD-5016-440A-9BA9-B88B2CA14672}" type="presParOf" srcId="{FF305DC1-FE08-4B3A-AE57-7943029A797D}" destId="{AD224291-58C4-4E5A-8E48-AE01E5C80305}" srcOrd="0" destOrd="0" presId="urn:microsoft.com/office/officeart/2005/8/layout/venn1"/>
    <dgm:cxn modelId="{A5A264E5-B224-4472-841B-4D32E816164D}" type="presParOf" srcId="{FF305DC1-FE08-4B3A-AE57-7943029A797D}" destId="{E48792DA-5041-49E6-BC0B-979A125940DD}" srcOrd="1" destOrd="0" presId="urn:microsoft.com/office/officeart/2005/8/layout/venn1"/>
    <dgm:cxn modelId="{96BF0CA7-F563-40B6-BCBE-5C941070F651}" type="presParOf" srcId="{FF305DC1-FE08-4B3A-AE57-7943029A797D}" destId="{825E7D40-23C7-4C51-A9FD-65EF7C2BC82E}" srcOrd="2" destOrd="0" presId="urn:microsoft.com/office/officeart/2005/8/layout/venn1"/>
    <dgm:cxn modelId="{0426A296-393D-4A0C-A2ED-098D2A7561E1}" type="presParOf" srcId="{FF305DC1-FE08-4B3A-AE57-7943029A797D}" destId="{94A00F6E-6DA9-44BA-AC75-ECC289EA4AAF}" srcOrd="3" destOrd="0" presId="urn:microsoft.com/office/officeart/2005/8/layout/venn1"/>
    <dgm:cxn modelId="{3B21A40E-1E55-4F0F-814F-517D30F5E70D}" type="presParOf" srcId="{FF305DC1-FE08-4B3A-AE57-7943029A797D}" destId="{C9BDDB33-A5D4-4571-A8FF-6D20A52A6541}" srcOrd="4" destOrd="0" presId="urn:microsoft.com/office/officeart/2005/8/layout/venn1"/>
    <dgm:cxn modelId="{2233EA11-5846-43DB-8E56-EC8E1CE20609}" type="presParOf" srcId="{FF305DC1-FE08-4B3A-AE57-7943029A797D}" destId="{ADC36660-7FDB-44D5-B838-69FF24B47E88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D224291-58C4-4E5A-8E48-AE01E5C80305}">
      <dsp:nvSpPr>
        <dsp:cNvPr id="0" name=""/>
        <dsp:cNvSpPr/>
      </dsp:nvSpPr>
      <dsp:spPr>
        <a:xfrm>
          <a:off x="1750779" y="60672"/>
          <a:ext cx="2636162" cy="2574176"/>
        </a:xfrm>
        <a:prstGeom prst="ellipse">
          <a:avLst/>
        </a:prstGeom>
        <a:solidFill>
          <a:schemeClr val="accent1"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 smtClean="0"/>
            <a:t>DCJ ajustados a la Res. CFE 24/07</a:t>
          </a:r>
          <a:endParaRPr lang="es-AR" sz="2000" kern="1200" dirty="0"/>
        </a:p>
      </dsp:txBody>
      <dsp:txXfrm>
        <a:off x="2102267" y="511153"/>
        <a:ext cx="1933186" cy="1158379"/>
      </dsp:txXfrm>
    </dsp:sp>
    <dsp:sp modelId="{825E7D40-23C7-4C51-A9FD-65EF7C2BC82E}">
      <dsp:nvSpPr>
        <dsp:cNvPr id="0" name=""/>
        <dsp:cNvSpPr/>
      </dsp:nvSpPr>
      <dsp:spPr>
        <a:xfrm>
          <a:off x="2497237" y="1642823"/>
          <a:ext cx="2846743" cy="2360503"/>
        </a:xfrm>
        <a:prstGeom prst="ellipse">
          <a:avLst/>
        </a:prstGeom>
        <a:solidFill>
          <a:schemeClr val="accent4">
            <a:alpha val="50000"/>
            <a:hueOff val="419958"/>
            <a:satOff val="-11217"/>
            <a:lumOff val="-26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 smtClean="0"/>
            <a:t>Dispositivo de Fortalecimiento     Institucional</a:t>
          </a:r>
          <a:endParaRPr lang="es-AR" sz="2000" kern="1200" dirty="0"/>
        </a:p>
      </dsp:txBody>
      <dsp:txXfrm>
        <a:off x="3367866" y="2252620"/>
        <a:ext cx="1708046" cy="1298276"/>
      </dsp:txXfrm>
    </dsp:sp>
    <dsp:sp modelId="{C9BDDB33-A5D4-4571-A8FF-6D20A52A6541}">
      <dsp:nvSpPr>
        <dsp:cNvPr id="0" name=""/>
        <dsp:cNvSpPr/>
      </dsp:nvSpPr>
      <dsp:spPr>
        <a:xfrm>
          <a:off x="752019" y="1642823"/>
          <a:ext cx="2930187" cy="2360503"/>
        </a:xfrm>
        <a:prstGeom prst="ellipse">
          <a:avLst/>
        </a:prstGeom>
        <a:solidFill>
          <a:schemeClr val="accent4">
            <a:alpha val="50000"/>
            <a:hueOff val="839916"/>
            <a:satOff val="-22434"/>
            <a:lumOff val="-52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 smtClean="0"/>
            <a:t>Marco Referencial de capacidades Profesional de la FDI</a:t>
          </a:r>
          <a:endParaRPr lang="es-AR" sz="2000" kern="1200" dirty="0"/>
        </a:p>
      </dsp:txBody>
      <dsp:txXfrm>
        <a:off x="1027944" y="2252620"/>
        <a:ext cx="1758112" cy="12982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3D5444-F62C-42C3-A75A-D9DBA807730F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4F617-7A30-41D4-AB86-5D833C98E18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946248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CAA1FA-7B6A-47D2-8D61-F225D71B51FF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9A179D-2D27-49E2-B022-8EDDA2EFE68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74603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CF120-3DE5-474B-9007-8401143609D1}" type="datetimeFigureOut">
              <a:rPr lang="es-ES" smtClean="0"/>
              <a:pPr/>
              <a:t>21/05/2018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B7115-B1E2-43B0-A9E8-06D1B00A928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5605549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444716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100828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551" y="1873584"/>
            <a:ext cx="3840480" cy="256032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1" y="4572000"/>
            <a:ext cx="3840480" cy="1600200"/>
          </a:xfrm>
        </p:spPr>
        <p:txBody>
          <a:bodyPr/>
          <a:lstStyle>
            <a:lvl1pPr marL="0" indent="0" algn="l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5057780" y="0"/>
            <a:ext cx="4086223" cy="6858000"/>
          </a:xfrm>
          <a:custGeom>
            <a:avLst/>
            <a:gdLst>
              <a:gd name="connsiteX0" fmla="*/ 0 w 5448297"/>
              <a:gd name="connsiteY0" fmla="*/ 0 h 6858000"/>
              <a:gd name="connsiteX1" fmla="*/ 5448297 w 5448297"/>
              <a:gd name="connsiteY1" fmla="*/ 0 h 6858000"/>
              <a:gd name="connsiteX2" fmla="*/ 5448297 w 5448297"/>
              <a:gd name="connsiteY2" fmla="*/ 6858000 h 6858000"/>
              <a:gd name="connsiteX3" fmla="*/ 338667 w 5448297"/>
              <a:gd name="connsiteY3" fmla="*/ 6858000 h 6858000"/>
              <a:gd name="connsiteX4" fmla="*/ 1185333 w 5448297"/>
              <a:gd name="connsiteY4" fmla="*/ 43370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8297" h="6858000">
                <a:moveTo>
                  <a:pt x="0" y="0"/>
                </a:moveTo>
                <a:lnTo>
                  <a:pt x="5448297" y="0"/>
                </a:lnTo>
                <a:lnTo>
                  <a:pt x="5448297" y="6858000"/>
                </a:lnTo>
                <a:lnTo>
                  <a:pt x="338667" y="6858000"/>
                </a:lnTo>
                <a:lnTo>
                  <a:pt x="1185333" y="4337050"/>
                </a:lnTo>
                <a:close/>
              </a:path>
            </a:pathLst>
          </a:custGeom>
          <a:noFill/>
          <a:ln>
            <a:noFill/>
          </a:ln>
        </p:spPr>
        <p:txBody>
          <a:bodyPr wrap="square" tIns="365760"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775676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28936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CF120-3DE5-474B-9007-8401143609D1}" type="datetimeFigureOut">
              <a:rPr lang="es-ES" smtClean="0"/>
              <a:pPr/>
              <a:t>21/05/2018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B7115-B1E2-43B0-A9E8-06D1B00A928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3347106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749447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988392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443364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24924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163077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350004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A3335-6331-4872-A8B7-ECD55539F4D0}" type="datetimeFigureOut">
              <a:rPr lang="en-US" smtClean="0"/>
              <a:pPr/>
              <a:t>5/21/2018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8E3F6-DE14-48B2-B2BC-6FABA9630FB8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ADFA128-A275-4C1F-80B3-8E1D86CEF779}"/>
              </a:ext>
            </a:extLst>
          </p:cNvPr>
          <p:cNvSpPr/>
          <p:nvPr userDrawn="1"/>
        </p:nvSpPr>
        <p:spPr bwMode="white">
          <a:xfrm>
            <a:off x="0" y="0"/>
            <a:ext cx="9144000" cy="137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2AF0DD02-8AFD-4FC5-82D1-3C68882DE821}"/>
              </a:ext>
            </a:extLst>
          </p:cNvPr>
          <p:cNvSpPr/>
          <p:nvPr userDrawn="1"/>
        </p:nvSpPr>
        <p:spPr>
          <a:xfrm>
            <a:off x="0" y="1371607"/>
            <a:ext cx="9144000" cy="8218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5586C58F-52CA-4F5D-814D-751312C453AB}"/>
              </a:ext>
            </a:extLst>
          </p:cNvPr>
          <p:cNvSpPr/>
          <p:nvPr userDrawn="1"/>
        </p:nvSpPr>
        <p:spPr>
          <a:xfrm>
            <a:off x="0" y="1443013"/>
            <a:ext cx="9144000" cy="8218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="" xmlns:p14="http://schemas.microsoft.com/office/powerpoint/2010/main" val="932020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="" xmlns:a16="http://schemas.microsoft.com/office/drawing/2014/main" id="{0BB53436-B28B-49C6-9072-A86B32D4BA3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0360D53E-B3F3-47C7-9658-CE7F34AD3653}"/>
              </a:ext>
            </a:extLst>
          </p:cNvPr>
          <p:cNvSpPr/>
          <p:nvPr/>
        </p:nvSpPr>
        <p:spPr>
          <a:xfrm>
            <a:off x="108473" y="160256"/>
            <a:ext cx="8922405" cy="65836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44" indent="-285744"/>
            <a:endParaRPr lang="es-ES" dirty="0" smtClean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marL="285744" indent="-285744"/>
            <a:endParaRPr lang="es-ES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D2A93ABB-711C-4135-B5DD-92ED5600E2B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407" y="5965371"/>
            <a:ext cx="1921616" cy="617216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A32AF24B-A9E1-4950-9DA2-118A57F900F9}"/>
              </a:ext>
            </a:extLst>
          </p:cNvPr>
          <p:cNvSpPr/>
          <p:nvPr/>
        </p:nvSpPr>
        <p:spPr>
          <a:xfrm>
            <a:off x="2276760" y="6066610"/>
            <a:ext cx="18630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500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Ministerio de </a:t>
            </a:r>
            <a:r>
              <a:rPr lang="es-ES" sz="15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Educación</a:t>
            </a:r>
          </a:p>
          <a:p>
            <a:r>
              <a:rPr lang="es-ES" sz="13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Dirección </a:t>
            </a:r>
            <a:r>
              <a:rPr lang="es-ES" sz="1300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de Nivel Superior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1088571" y="685800"/>
            <a:ext cx="69450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800" b="1" dirty="0" smtClean="0"/>
              <a:t>FORMACIÓN DOCENTE</a:t>
            </a:r>
            <a:endParaRPr lang="es-AR" sz="2800" b="1" dirty="0"/>
          </a:p>
        </p:txBody>
      </p:sp>
      <p:graphicFrame>
        <p:nvGraphicFramePr>
          <p:cNvPr id="13" name="12 Diagrama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="" xmlns:p14="http://schemas.microsoft.com/office/powerpoint/2010/main" val="13805955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="" xmlns:a16="http://schemas.microsoft.com/office/drawing/2014/main" id="{0BB53436-B28B-49C6-9072-A86B32D4BA3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0360D53E-B3F3-47C7-9658-CE7F34AD3653}"/>
              </a:ext>
            </a:extLst>
          </p:cNvPr>
          <p:cNvSpPr/>
          <p:nvPr/>
        </p:nvSpPr>
        <p:spPr>
          <a:xfrm>
            <a:off x="221595" y="457200"/>
            <a:ext cx="8922405" cy="65836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44" indent="-285744"/>
            <a:r>
              <a:rPr lang="es-ES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endParaRPr lang="es-ES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D2A93ABB-711C-4135-B5DD-92ED5600E2B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407" y="5965371"/>
            <a:ext cx="1921616" cy="617216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A32AF24B-A9E1-4950-9DA2-118A57F900F9}"/>
              </a:ext>
            </a:extLst>
          </p:cNvPr>
          <p:cNvSpPr/>
          <p:nvPr/>
        </p:nvSpPr>
        <p:spPr>
          <a:xfrm>
            <a:off x="2276760" y="6066610"/>
            <a:ext cx="18630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500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Ministerio de </a:t>
            </a:r>
            <a:r>
              <a:rPr lang="es-ES" sz="15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Educación</a:t>
            </a:r>
          </a:p>
          <a:p>
            <a:r>
              <a:rPr lang="es-ES" sz="13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Dirección </a:t>
            </a:r>
            <a:r>
              <a:rPr lang="es-ES" sz="1300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de Nivel Superior</a:t>
            </a:r>
          </a:p>
        </p:txBody>
      </p:sp>
      <p:sp>
        <p:nvSpPr>
          <p:cNvPr id="13" name="12 Elipse"/>
          <p:cNvSpPr/>
          <p:nvPr/>
        </p:nvSpPr>
        <p:spPr>
          <a:xfrm>
            <a:off x="402773" y="1175658"/>
            <a:ext cx="8153400" cy="114300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b="1" dirty="0" smtClean="0">
                <a:solidFill>
                  <a:schemeClr val="tx1"/>
                </a:solidFill>
              </a:rPr>
              <a:t>Desarrollo Curricular    </a:t>
            </a:r>
            <a:r>
              <a:rPr lang="es-AR" b="1" dirty="0" smtClean="0">
                <a:solidFill>
                  <a:schemeClr val="tx1"/>
                </a:solidFill>
              </a:rPr>
              <a:t>         F</a:t>
            </a:r>
            <a:r>
              <a:rPr lang="es-ES" b="1" dirty="0" err="1" smtClean="0">
                <a:solidFill>
                  <a:schemeClr val="tx1"/>
                </a:solidFill>
              </a:rPr>
              <a:t>ormación</a:t>
            </a:r>
            <a:r>
              <a:rPr lang="es-ES" b="1" dirty="0" smtClean="0">
                <a:solidFill>
                  <a:schemeClr val="tx1"/>
                </a:solidFill>
              </a:rPr>
              <a:t> </a:t>
            </a:r>
            <a:r>
              <a:rPr lang="es-ES" b="1" dirty="0" smtClean="0">
                <a:solidFill>
                  <a:schemeClr val="tx1"/>
                </a:solidFill>
              </a:rPr>
              <a:t>de </a:t>
            </a:r>
            <a:r>
              <a:rPr lang="es-ES" b="1" dirty="0" smtClean="0">
                <a:solidFill>
                  <a:schemeClr val="tx1"/>
                </a:solidFill>
              </a:rPr>
              <a:t>Formadores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14" name="13 Flecha izquierda y derecha"/>
          <p:cNvSpPr/>
          <p:nvPr/>
        </p:nvSpPr>
        <p:spPr>
          <a:xfrm>
            <a:off x="3875314" y="1687284"/>
            <a:ext cx="598715" cy="174171"/>
          </a:xfrm>
          <a:prstGeom prst="left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Flecha abajo"/>
          <p:cNvSpPr/>
          <p:nvPr/>
        </p:nvSpPr>
        <p:spPr>
          <a:xfrm>
            <a:off x="4038600" y="2536371"/>
            <a:ext cx="228601" cy="936171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18 Elipse"/>
          <p:cNvSpPr/>
          <p:nvPr/>
        </p:nvSpPr>
        <p:spPr>
          <a:xfrm>
            <a:off x="1262743" y="3614057"/>
            <a:ext cx="6825343" cy="9906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b="1" dirty="0" smtClean="0">
                <a:solidFill>
                  <a:schemeClr val="tx1"/>
                </a:solidFill>
              </a:rPr>
              <a:t>Centrar la Formación en la Práctica</a:t>
            </a:r>
            <a:endParaRPr lang="es-A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805955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="" xmlns:a16="http://schemas.microsoft.com/office/drawing/2014/main" id="{0BB53436-B28B-49C6-9072-A86B32D4BA3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0360D53E-B3F3-47C7-9658-CE7F34AD3653}"/>
              </a:ext>
            </a:extLst>
          </p:cNvPr>
          <p:cNvSpPr/>
          <p:nvPr/>
        </p:nvSpPr>
        <p:spPr>
          <a:xfrm>
            <a:off x="221595" y="457200"/>
            <a:ext cx="8922405" cy="65836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b="1" dirty="0">
              <a:solidFill>
                <a:schemeClr val="tx1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D2A93ABB-711C-4135-B5DD-92ED5600E2B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407" y="5965371"/>
            <a:ext cx="1921616" cy="617216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A32AF24B-A9E1-4950-9DA2-118A57F900F9}"/>
              </a:ext>
            </a:extLst>
          </p:cNvPr>
          <p:cNvSpPr/>
          <p:nvPr/>
        </p:nvSpPr>
        <p:spPr>
          <a:xfrm>
            <a:off x="2276760" y="6066610"/>
            <a:ext cx="18630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500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Ministerio de </a:t>
            </a:r>
            <a:r>
              <a:rPr lang="es-ES" sz="15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Educación</a:t>
            </a:r>
          </a:p>
          <a:p>
            <a:r>
              <a:rPr lang="es-ES" sz="13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Dirección </a:t>
            </a:r>
            <a:r>
              <a:rPr lang="es-ES" sz="1300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de Nivel Superior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413657" y="653143"/>
            <a:ext cx="8545285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b="1" dirty="0" smtClean="0"/>
              <a:t>¿</a:t>
            </a:r>
            <a:r>
              <a:rPr lang="es-AR" b="1" dirty="0" smtClean="0"/>
              <a:t>Que </a:t>
            </a:r>
            <a:r>
              <a:rPr lang="es-AR" b="1" dirty="0" smtClean="0"/>
              <a:t>Implica Centrar la Formación en la </a:t>
            </a:r>
            <a:r>
              <a:rPr lang="es-AR" b="1" dirty="0" smtClean="0"/>
              <a:t>Práctica?</a:t>
            </a:r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 smtClean="0"/>
          </a:p>
          <a:p>
            <a:pPr algn="ctr"/>
            <a:endParaRPr lang="es-AR" b="1" dirty="0"/>
          </a:p>
        </p:txBody>
      </p:sp>
      <p:graphicFrame>
        <p:nvGraphicFramePr>
          <p:cNvPr id="12" name="11 Tabla"/>
          <p:cNvGraphicFramePr>
            <a:graphicFrameLocks noGrp="1"/>
          </p:cNvGraphicFramePr>
          <p:nvPr/>
        </p:nvGraphicFramePr>
        <p:xfrm>
          <a:off x="1524000" y="1397000"/>
          <a:ext cx="6096000" cy="43795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Nivel de Diseño Curricular</a:t>
                      </a:r>
                      <a:endParaRPr lang="es-AR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AR" sz="12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Producir DCJ que propicien el desarrollo de capacidades y comprensiones interdisciplinarias</a:t>
                      </a:r>
                      <a:endParaRPr lang="es-AR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AR" sz="12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Trabajar sobre la selección y secuenciación de contenidos del CFPP</a:t>
                      </a:r>
                      <a:endParaRPr lang="es-AR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AR" sz="12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Identificar ejes de articulación entre los contenidos de las diferentes unidades curriculares</a:t>
                      </a:r>
                      <a:endParaRPr lang="es-AR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AR" sz="12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Trabajar sobre la selección de contenidos considerando los ejes</a:t>
                      </a:r>
                      <a:endParaRPr lang="es-AR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 b="1" dirty="0">
                          <a:latin typeface="Calibri"/>
                          <a:ea typeface="Calibri"/>
                          <a:cs typeface="Times New Roman"/>
                        </a:rPr>
                        <a:t>Nivel de Implementación Institucional</a:t>
                      </a:r>
                      <a:endParaRPr lang="es-A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AR" sz="1200" b="1" dirty="0">
                          <a:latin typeface="Calibri"/>
                          <a:ea typeface="Calibri"/>
                          <a:cs typeface="Times New Roman"/>
                        </a:rPr>
                        <a:t>Construir acuerdos pedagógicos institucionales</a:t>
                      </a:r>
                      <a:endParaRPr lang="es-AR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AR" sz="1200" b="1" dirty="0">
                          <a:latin typeface="Calibri"/>
                          <a:ea typeface="Calibri"/>
                          <a:cs typeface="Times New Roman"/>
                        </a:rPr>
                        <a:t>Proponer Planes de Acción Institucional con centro en los ejes elegidos</a:t>
                      </a:r>
                      <a:endParaRPr lang="es-A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200" b="1" dirty="0">
                          <a:latin typeface="Calibri"/>
                          <a:ea typeface="Calibri"/>
                          <a:cs typeface="Times New Roman"/>
                        </a:rPr>
                        <a:t>Nivel de Implementación en las Aulas</a:t>
                      </a:r>
                      <a:endParaRPr lang="es-A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AR" sz="1200" b="1" dirty="0">
                          <a:latin typeface="Calibri"/>
                          <a:ea typeface="Calibri"/>
                          <a:cs typeface="Times New Roman"/>
                        </a:rPr>
                        <a:t>Desarrollar clases en donde se propicien comprensiones significativas</a:t>
                      </a:r>
                      <a:endParaRPr lang="es-AR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AR" sz="1200" b="1" dirty="0">
                          <a:latin typeface="Calibri"/>
                          <a:ea typeface="Calibri"/>
                          <a:cs typeface="Times New Roman"/>
                        </a:rPr>
                        <a:t>Incorporar a los campos situaciones “clínicas”, complejas y su análisis</a:t>
                      </a:r>
                      <a:endParaRPr lang="es-AR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s-AR" sz="1200" b="1" dirty="0">
                          <a:latin typeface="Calibri"/>
                          <a:ea typeface="Calibri"/>
                          <a:cs typeface="Times New Roman"/>
                        </a:rPr>
                        <a:t>Incorporar a los campos el propio proceso formativo como objeto de análisis</a:t>
                      </a:r>
                      <a:endParaRPr lang="es-A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3805955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="" xmlns:a16="http://schemas.microsoft.com/office/drawing/2014/main" id="{0BB53436-B28B-49C6-9072-A86B32D4BA3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0360D53E-B3F3-47C7-9658-CE7F34AD3653}"/>
              </a:ext>
            </a:extLst>
          </p:cNvPr>
          <p:cNvSpPr/>
          <p:nvPr/>
        </p:nvSpPr>
        <p:spPr>
          <a:xfrm>
            <a:off x="221595" y="457200"/>
            <a:ext cx="8922405" cy="65836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44" indent="-285744"/>
            <a:r>
              <a:rPr lang="es-ES" b="1" dirty="0" smtClean="0">
                <a:solidFill>
                  <a:schemeClr val="tx1"/>
                </a:solidFill>
                <a:latin typeface="Calibri" pitchFamily="34" charset="0"/>
              </a:rPr>
              <a:t>                                            </a:t>
            </a:r>
          </a:p>
          <a:p>
            <a:pPr marL="285744" indent="-285744"/>
            <a:endParaRPr lang="es-ES" b="1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285744" indent="-285744"/>
            <a:r>
              <a:rPr lang="es-ES" b="1" dirty="0" smtClean="0">
                <a:solidFill>
                  <a:schemeClr val="tx1"/>
                </a:solidFill>
                <a:latin typeface="Calibri" pitchFamily="34" charset="0"/>
              </a:rPr>
              <a:t>                                         </a:t>
            </a:r>
          </a:p>
          <a:p>
            <a:pPr marL="285744" indent="-285744"/>
            <a:endParaRPr lang="es-ES" sz="2000" b="1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285744" indent="-285744"/>
            <a:r>
              <a:rPr lang="es-ES" sz="2000" b="1" dirty="0" smtClean="0">
                <a:solidFill>
                  <a:schemeClr val="tx1"/>
                </a:solidFill>
                <a:latin typeface="Calibri" pitchFamily="34" charset="0"/>
              </a:rPr>
              <a:t>                                 Actualización Académica en Formación Docente</a:t>
            </a:r>
            <a:endParaRPr lang="es-ES" sz="20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D2A93ABB-711C-4135-B5DD-92ED5600E2B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407" y="5965371"/>
            <a:ext cx="1921616" cy="617216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A32AF24B-A9E1-4950-9DA2-118A57F900F9}"/>
              </a:ext>
            </a:extLst>
          </p:cNvPr>
          <p:cNvSpPr/>
          <p:nvPr/>
        </p:nvSpPr>
        <p:spPr>
          <a:xfrm>
            <a:off x="2276760" y="6066610"/>
            <a:ext cx="18630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500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Ministerio de </a:t>
            </a:r>
            <a:r>
              <a:rPr lang="es-ES" sz="15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Educación</a:t>
            </a:r>
          </a:p>
          <a:p>
            <a:r>
              <a:rPr lang="es-ES" sz="13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Dirección </a:t>
            </a:r>
            <a:r>
              <a:rPr lang="es-ES" sz="1300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de Nivel Superior</a:t>
            </a:r>
          </a:p>
        </p:txBody>
      </p:sp>
      <p:sp>
        <p:nvSpPr>
          <p:cNvPr id="13" name="12 Elipse"/>
          <p:cNvSpPr/>
          <p:nvPr/>
        </p:nvSpPr>
        <p:spPr>
          <a:xfrm>
            <a:off x="402773" y="620487"/>
            <a:ext cx="8153400" cy="9144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400" b="1" dirty="0" smtClean="0">
                <a:solidFill>
                  <a:schemeClr val="tx1"/>
                </a:solidFill>
              </a:rPr>
              <a:t>F</a:t>
            </a:r>
            <a:r>
              <a:rPr lang="es-ES" sz="2400" b="1" dirty="0" err="1" smtClean="0">
                <a:solidFill>
                  <a:schemeClr val="tx1"/>
                </a:solidFill>
              </a:rPr>
              <a:t>ormación</a:t>
            </a:r>
            <a:r>
              <a:rPr lang="es-ES" sz="2400" b="1" dirty="0" smtClean="0">
                <a:solidFill>
                  <a:schemeClr val="tx1"/>
                </a:solidFill>
              </a:rPr>
              <a:t> </a:t>
            </a:r>
            <a:r>
              <a:rPr lang="es-ES" sz="2400" b="1" dirty="0" smtClean="0">
                <a:solidFill>
                  <a:schemeClr val="tx1"/>
                </a:solidFill>
              </a:rPr>
              <a:t>de </a:t>
            </a:r>
            <a:r>
              <a:rPr lang="es-ES" sz="2400" b="1" dirty="0" smtClean="0">
                <a:solidFill>
                  <a:schemeClr val="tx1"/>
                </a:solidFill>
              </a:rPr>
              <a:t>Formadores</a:t>
            </a:r>
            <a:endParaRPr lang="es-AR" sz="2400" b="1" dirty="0">
              <a:solidFill>
                <a:schemeClr val="tx1"/>
              </a:solidFill>
            </a:endParaRPr>
          </a:p>
        </p:txBody>
      </p:sp>
      <p:sp>
        <p:nvSpPr>
          <p:cNvPr id="12" name="11 Flecha curvada hacia la derecha"/>
          <p:cNvSpPr/>
          <p:nvPr/>
        </p:nvSpPr>
        <p:spPr>
          <a:xfrm>
            <a:off x="435429" y="1360714"/>
            <a:ext cx="816428" cy="155665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20" name="19 Flecha curvada hacia la izquierda"/>
          <p:cNvSpPr/>
          <p:nvPr/>
        </p:nvSpPr>
        <p:spPr>
          <a:xfrm>
            <a:off x="7565571" y="1447800"/>
            <a:ext cx="1349828" cy="306977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1338943" y="2536372"/>
            <a:ext cx="55952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/>
            <a:r>
              <a:rPr lang="es-ES" sz="2000" b="1" dirty="0" smtClean="0">
                <a:latin typeface="Calibri" pitchFamily="34" charset="0"/>
              </a:rPr>
              <a:t>Dispositivo de Fortalecimiento Institucional</a:t>
            </a:r>
            <a:endParaRPr lang="es-ES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805955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="" xmlns:a16="http://schemas.microsoft.com/office/drawing/2014/main" id="{0BB53436-B28B-49C6-9072-A86B32D4BA3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0360D53E-B3F3-47C7-9658-CE7F34AD3653}"/>
              </a:ext>
            </a:extLst>
          </p:cNvPr>
          <p:cNvSpPr/>
          <p:nvPr/>
        </p:nvSpPr>
        <p:spPr>
          <a:xfrm>
            <a:off x="221595" y="457200"/>
            <a:ext cx="8922405" cy="65836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44" indent="-285744"/>
            <a:r>
              <a:rPr lang="es-ES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endParaRPr lang="es-ES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D2A93ABB-711C-4135-B5DD-92ED5600E2B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407" y="5965371"/>
            <a:ext cx="1921616" cy="617216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A32AF24B-A9E1-4950-9DA2-118A57F900F9}"/>
              </a:ext>
            </a:extLst>
          </p:cNvPr>
          <p:cNvSpPr/>
          <p:nvPr/>
        </p:nvSpPr>
        <p:spPr>
          <a:xfrm>
            <a:off x="2276760" y="6066610"/>
            <a:ext cx="18630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500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Ministerio de </a:t>
            </a:r>
            <a:r>
              <a:rPr lang="es-ES" sz="15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Educación</a:t>
            </a:r>
          </a:p>
          <a:p>
            <a:r>
              <a:rPr lang="es-ES" sz="13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Dirección </a:t>
            </a:r>
            <a:r>
              <a:rPr lang="es-ES" sz="1300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de Nivel Superior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402771" y="653143"/>
            <a:ext cx="82859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b="1" dirty="0" smtClean="0"/>
              <a:t>Dispositivo de Fortalecimiento Institucional</a:t>
            </a:r>
            <a:endParaRPr lang="es-AR" sz="2000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1262742" y="1491343"/>
            <a:ext cx="661851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b="1" dirty="0" smtClean="0"/>
              <a:t>Objetivos</a:t>
            </a:r>
          </a:p>
          <a:p>
            <a:pPr algn="ctr"/>
            <a:endParaRPr lang="es-AR" b="1" dirty="0" smtClean="0"/>
          </a:p>
          <a:p>
            <a:endParaRPr lang="es-AR" b="1" dirty="0" smtClean="0"/>
          </a:p>
          <a:p>
            <a:pPr marL="342900" lvl="0" indent="-342900">
              <a:buAutoNum type="arabicParenR"/>
            </a:pPr>
            <a:r>
              <a:rPr lang="es-AR" b="1" dirty="0" smtClean="0"/>
              <a:t>Profundizar </a:t>
            </a:r>
            <a:r>
              <a:rPr lang="es-AR" b="1" dirty="0" smtClean="0"/>
              <a:t>la relación entre la formación inicial y las características, desafíos y problemas que presenta la práctica docente. </a:t>
            </a:r>
            <a:endParaRPr lang="es-AR" b="1" dirty="0" smtClean="0"/>
          </a:p>
          <a:p>
            <a:pPr marL="342900" lvl="0" indent="-342900"/>
            <a:endParaRPr lang="es-AR" b="1" dirty="0" smtClean="0"/>
          </a:p>
          <a:p>
            <a:pPr marL="342900" lvl="0" indent="-342900">
              <a:buAutoNum type="arabicParenR"/>
            </a:pPr>
            <a:endParaRPr lang="es-AR" dirty="0" smtClean="0"/>
          </a:p>
          <a:p>
            <a:pPr marL="342900" indent="-342900"/>
            <a:r>
              <a:rPr lang="es-AR" b="1" dirty="0" smtClean="0"/>
              <a:t>2)    Intensificar </a:t>
            </a:r>
            <a:r>
              <a:rPr lang="es-AR" b="1" dirty="0" smtClean="0"/>
              <a:t>las prácticas de enseñanza en la formación docente vinculadas al desarrollo de las capacidades de comunicación en los estudiantes, en particular, de la producción y comprensión de textos.</a:t>
            </a:r>
          </a:p>
          <a:p>
            <a:pPr marL="342900" lvl="0" indent="-342900"/>
            <a:endParaRPr lang="es-AR" dirty="0" smtClean="0"/>
          </a:p>
          <a:p>
            <a:pPr marL="342900" lvl="0" indent="-342900"/>
            <a:endParaRPr lang="es-AR" dirty="0" smtClean="0"/>
          </a:p>
          <a:p>
            <a:endParaRPr lang="es-AR" dirty="0" smtClean="0"/>
          </a:p>
          <a:p>
            <a:endParaRPr lang="es-AR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283940" y="-463897"/>
            <a:ext cx="57612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AR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Prof</a:t>
            </a:r>
            <a:endParaRPr kumimoji="0" lang="es-A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s-AR" sz="14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s-A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s-AR" sz="14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s-A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A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es-A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805955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="" xmlns:a16="http://schemas.microsoft.com/office/drawing/2014/main" id="{0BB53436-B28B-49C6-9072-A86B32D4BA3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0360D53E-B3F3-47C7-9658-CE7F34AD3653}"/>
              </a:ext>
            </a:extLst>
          </p:cNvPr>
          <p:cNvSpPr/>
          <p:nvPr/>
        </p:nvSpPr>
        <p:spPr>
          <a:xfrm>
            <a:off x="221595" y="457200"/>
            <a:ext cx="8922405" cy="65836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44" indent="-285744"/>
            <a:r>
              <a:rPr lang="es-ES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endParaRPr lang="es-ES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D2A93ABB-711C-4135-B5DD-92ED5600E2B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407" y="5965371"/>
            <a:ext cx="1921616" cy="617216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A32AF24B-A9E1-4950-9DA2-118A57F900F9}"/>
              </a:ext>
            </a:extLst>
          </p:cNvPr>
          <p:cNvSpPr/>
          <p:nvPr/>
        </p:nvSpPr>
        <p:spPr>
          <a:xfrm>
            <a:off x="2276760" y="6066610"/>
            <a:ext cx="18630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500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Ministerio de </a:t>
            </a:r>
            <a:r>
              <a:rPr lang="es-ES" sz="15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Educación</a:t>
            </a:r>
          </a:p>
          <a:p>
            <a:r>
              <a:rPr lang="es-ES" sz="13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Dirección </a:t>
            </a:r>
            <a:r>
              <a:rPr lang="es-ES" sz="1300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de Nivel Superior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468087" y="457202"/>
            <a:ext cx="7739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dirty="0" smtClean="0"/>
          </a:p>
          <a:p>
            <a:pPr algn="ctr"/>
            <a:r>
              <a:rPr lang="es-AR" b="1" dirty="0" smtClean="0"/>
              <a:t>EJES PROPUESTOS</a:t>
            </a:r>
            <a:endParaRPr lang="es-AR" b="1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4479634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402771" y="1066800"/>
            <a:ext cx="8545286" cy="704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1" u="sng" dirty="0" smtClean="0"/>
              <a:t>Para el Objetivo 1</a:t>
            </a:r>
            <a:r>
              <a:rPr lang="es-AR" sz="1600" b="1" dirty="0" smtClean="0"/>
              <a:t>: “Profundizar la relación entre la formación inicial y las características, desafíos y problemas que presenta la práctica docente”, se definieron los siguien</a:t>
            </a:r>
            <a:r>
              <a:rPr lang="es-AR" b="1" dirty="0" smtClean="0"/>
              <a:t>tes ejes: </a:t>
            </a:r>
            <a:endParaRPr lang="es-AR" b="1" dirty="0" smtClean="0"/>
          </a:p>
          <a:p>
            <a:endParaRPr lang="es-AR" b="1" dirty="0" smtClean="0"/>
          </a:p>
          <a:p>
            <a:r>
              <a:rPr lang="es-AR" sz="1600" b="1" dirty="0" smtClean="0"/>
              <a:t>EJE 1- La inmersión en la práctica y la preparación para enseñar: </a:t>
            </a:r>
          </a:p>
          <a:p>
            <a:r>
              <a:rPr lang="es-AR" sz="1600" b="1" dirty="0" smtClean="0"/>
              <a:t>	1.A. Fortalecimiento de los tres campos de formación</a:t>
            </a:r>
          </a:p>
          <a:p>
            <a:r>
              <a:rPr lang="es-AR" sz="1600" b="1" dirty="0" smtClean="0"/>
              <a:t>	1.B. Fortalecimiento del campo de la práctica</a:t>
            </a:r>
          </a:p>
          <a:p>
            <a:r>
              <a:rPr lang="es-AR" sz="1600" b="1" dirty="0" smtClean="0"/>
              <a:t>EJE 2- Enseñar y evaluar en el marco de las capacidades profesionales </a:t>
            </a:r>
          </a:p>
          <a:p>
            <a:r>
              <a:rPr lang="es-AR" sz="1600" b="1" dirty="0" smtClean="0"/>
              <a:t>EJE 3- La interdisciplinariedad</a:t>
            </a:r>
          </a:p>
          <a:p>
            <a:r>
              <a:rPr lang="es-AR" sz="1600" b="1" dirty="0" smtClean="0"/>
              <a:t>EJE4- Sistematización de experiencias y saberes producidos por los </a:t>
            </a:r>
            <a:r>
              <a:rPr lang="es-AR" sz="1600" b="1" dirty="0" smtClean="0"/>
              <a:t>formadores</a:t>
            </a:r>
          </a:p>
          <a:p>
            <a:endParaRPr lang="es-AR" sz="1600" b="1" u="sng" dirty="0" smtClean="0"/>
          </a:p>
          <a:p>
            <a:r>
              <a:rPr lang="es-AR" sz="1600" b="1" u="sng" dirty="0" smtClean="0"/>
              <a:t>Para </a:t>
            </a:r>
            <a:r>
              <a:rPr lang="es-AR" sz="1600" b="1" u="sng" dirty="0" smtClean="0"/>
              <a:t>el Objetivo 2</a:t>
            </a:r>
            <a:r>
              <a:rPr lang="es-AR" sz="1600" b="1" dirty="0" smtClean="0"/>
              <a:t>: “Mejorar los aprendizajes de los estudiantes de la formación docente en relación a las prácticas de escritura y lectura, se definieron los siguientes ejes:</a:t>
            </a:r>
          </a:p>
          <a:p>
            <a:endParaRPr lang="es-AR" sz="1600" b="1" dirty="0" smtClean="0"/>
          </a:p>
          <a:p>
            <a:r>
              <a:rPr lang="es-AR" sz="1600" b="1" dirty="0" smtClean="0"/>
              <a:t>EJE </a:t>
            </a:r>
            <a:r>
              <a:rPr lang="es-AR" sz="1600" b="1" dirty="0" smtClean="0"/>
              <a:t>1- Las prácticas de comunicación: lectura, escritura y oralidad en la formación docente</a:t>
            </a:r>
          </a:p>
          <a:p>
            <a:r>
              <a:rPr lang="es-AR" sz="1600" b="1" dirty="0" smtClean="0"/>
              <a:t>EJE 2- Escritura como proceso de registro y práctica reflexiva</a:t>
            </a:r>
          </a:p>
          <a:p>
            <a:r>
              <a:rPr lang="es-AR" sz="1600" b="1" dirty="0" smtClean="0"/>
              <a:t>2.A. La escritura y oralidad como espacio articulador y de trabajo colaborativo con las escuelas asociadas</a:t>
            </a:r>
          </a:p>
          <a:p>
            <a:r>
              <a:rPr lang="es-AR" sz="1600" b="1" dirty="0" smtClean="0"/>
              <a:t>	2.B. La escritura en la propia práctica (de los estudiantes)</a:t>
            </a:r>
          </a:p>
          <a:p>
            <a:r>
              <a:rPr lang="es-AR" sz="1600" b="1" dirty="0" smtClean="0"/>
              <a:t>EJE 3- Experiencias literarias</a:t>
            </a:r>
          </a:p>
          <a:p>
            <a:endParaRPr lang="es-AR" b="1" dirty="0" smtClean="0"/>
          </a:p>
          <a:p>
            <a:endParaRPr lang="es-AR" b="1" dirty="0" smtClean="0"/>
          </a:p>
          <a:p>
            <a:endParaRPr lang="es-AR" b="1" dirty="0" smtClean="0"/>
          </a:p>
          <a:p>
            <a:endParaRPr lang="es-AR" dirty="0" smtClean="0"/>
          </a:p>
          <a:p>
            <a:endParaRPr lang="es-AR" dirty="0" smtClean="0"/>
          </a:p>
          <a:p>
            <a:endParaRPr lang="es-AR" dirty="0" smtClean="0"/>
          </a:p>
          <a:p>
            <a:endParaRPr lang="es-AR" dirty="0" smtClean="0"/>
          </a:p>
          <a:p>
            <a:endParaRPr lang="es-AR" dirty="0"/>
          </a:p>
        </p:txBody>
      </p:sp>
    </p:spTree>
    <p:extLst>
      <p:ext uri="{BB962C8B-B14F-4D97-AF65-F5344CB8AC3E}">
        <p14:creationId xmlns="" xmlns:p14="http://schemas.microsoft.com/office/powerpoint/2010/main" val="13805955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="" xmlns:a16="http://schemas.microsoft.com/office/drawing/2014/main" id="{0BB53436-B28B-49C6-9072-A86B32D4BA3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0360D53E-B3F3-47C7-9658-CE7F34AD3653}"/>
              </a:ext>
            </a:extLst>
          </p:cNvPr>
          <p:cNvSpPr/>
          <p:nvPr/>
        </p:nvSpPr>
        <p:spPr>
          <a:xfrm>
            <a:off x="221595" y="457200"/>
            <a:ext cx="8922405" cy="65836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44" indent="-285744"/>
            <a:r>
              <a:rPr lang="es-ES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endParaRPr lang="es-ES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D2A93ABB-711C-4135-B5DD-92ED5600E2B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407" y="5965371"/>
            <a:ext cx="1921616" cy="617216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A32AF24B-A9E1-4950-9DA2-118A57F900F9}"/>
              </a:ext>
            </a:extLst>
          </p:cNvPr>
          <p:cNvSpPr/>
          <p:nvPr/>
        </p:nvSpPr>
        <p:spPr>
          <a:xfrm>
            <a:off x="2276760" y="6066610"/>
            <a:ext cx="18630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500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Ministerio de </a:t>
            </a:r>
            <a:r>
              <a:rPr lang="es-ES" sz="15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Educación</a:t>
            </a:r>
          </a:p>
          <a:p>
            <a:r>
              <a:rPr lang="es-ES" sz="13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Dirección </a:t>
            </a:r>
            <a:r>
              <a:rPr lang="es-ES" sz="1300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de Nivel Superior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2057400" y="587829"/>
            <a:ext cx="4711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b="1" dirty="0" smtClean="0"/>
              <a:t>Propuesta Jurisdiccional</a:t>
            </a:r>
            <a:endParaRPr lang="es-AR" b="1" dirty="0"/>
          </a:p>
        </p:txBody>
      </p:sp>
      <p:graphicFrame>
        <p:nvGraphicFramePr>
          <p:cNvPr id="8" name="7 Tabla"/>
          <p:cNvGraphicFramePr>
            <a:graphicFrameLocks noGrp="1"/>
          </p:cNvGraphicFramePr>
          <p:nvPr/>
        </p:nvGraphicFramePr>
        <p:xfrm>
          <a:off x="359229" y="1132113"/>
          <a:ext cx="8044545" cy="4892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7066"/>
                <a:gridCol w="2337066"/>
                <a:gridCol w="3370413"/>
              </a:tblGrid>
              <a:tr h="6564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OBJETIVOS</a:t>
                      </a:r>
                      <a:endParaRPr lang="es-AR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Ejes definición jurisdiccional para trabajar con el colectivo institucional</a:t>
                      </a:r>
                      <a:endParaRPr lang="es-AR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Ejes de opción institucional para trabajar con grupos específicos</a:t>
                      </a:r>
                      <a:endParaRPr lang="es-AR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196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latin typeface="Calibri"/>
                          <a:ea typeface="Calibri"/>
                          <a:cs typeface="Times New Roman"/>
                        </a:rPr>
                        <a:t>1-Profundizar la relación entre la formación inicial y las características, desafíos y problemas que presenta la práctica docente</a:t>
                      </a:r>
                      <a:endParaRPr lang="es-A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latin typeface="Calibri"/>
                          <a:ea typeface="Calibri"/>
                          <a:cs typeface="Times New Roman"/>
                        </a:rPr>
                        <a:t>EJE 1- La inmersión en la práctica y la preparación para enseñar: </a:t>
                      </a:r>
                      <a:endParaRPr lang="es-AR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89916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latin typeface="Calibri"/>
                          <a:ea typeface="Calibri"/>
                          <a:cs typeface="Times New Roman"/>
                        </a:rPr>
                        <a:t>	1.A. Fortalecimiento de los tres campos de formación</a:t>
                      </a:r>
                      <a:endParaRPr lang="es-AR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89916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latin typeface="Calibri"/>
                          <a:ea typeface="Calibri"/>
                          <a:cs typeface="Times New Roman"/>
                        </a:rPr>
                        <a:t>	1.B. Fortalecimiento del campo de la práctica</a:t>
                      </a:r>
                      <a:endParaRPr lang="es-AR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latin typeface="Calibri"/>
                          <a:ea typeface="Calibri"/>
                          <a:cs typeface="Times New Roman"/>
                        </a:rPr>
                        <a:t>EJE 2- Enseñar y evaluar en el marco de las capacidades profesionales </a:t>
                      </a:r>
                      <a:endParaRPr lang="es-A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985" indent="69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latin typeface="Calibri"/>
                          <a:ea typeface="Calibri"/>
                          <a:cs typeface="Times New Roman"/>
                        </a:rPr>
                        <a:t>EJE 3-</a:t>
                      </a:r>
                      <a:endParaRPr lang="es-AR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985" indent="698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latin typeface="Calibri"/>
                          <a:ea typeface="Calibri"/>
                          <a:cs typeface="Times New Roman"/>
                        </a:rPr>
                        <a:t>La interdisciplinariedad</a:t>
                      </a:r>
                      <a:endParaRPr lang="es-AR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397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400" b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397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400" b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397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 smtClean="0">
                          <a:latin typeface="Calibri"/>
                          <a:ea typeface="Calibri"/>
                          <a:cs typeface="Times New Roman"/>
                        </a:rPr>
                        <a:t>EJE </a:t>
                      </a:r>
                      <a:r>
                        <a:rPr lang="es-AR" sz="1400" b="1" dirty="0">
                          <a:latin typeface="Calibri"/>
                          <a:ea typeface="Calibri"/>
                          <a:cs typeface="Times New Roman"/>
                        </a:rPr>
                        <a:t>4- Sistematización de experiencias y saberes producidos por los formadores</a:t>
                      </a:r>
                      <a:endParaRPr lang="es-A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3805955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="" xmlns:a16="http://schemas.microsoft.com/office/drawing/2014/main" id="{0BB53436-B28B-49C6-9072-A86B32D4BA3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0360D53E-B3F3-47C7-9658-CE7F34AD3653}"/>
              </a:ext>
            </a:extLst>
          </p:cNvPr>
          <p:cNvSpPr/>
          <p:nvPr/>
        </p:nvSpPr>
        <p:spPr>
          <a:xfrm>
            <a:off x="221595" y="457200"/>
            <a:ext cx="8922405" cy="65836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44" indent="-285744"/>
            <a:r>
              <a:rPr lang="es-ES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endParaRPr lang="es-ES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D2A93ABB-711C-4135-B5DD-92ED5600E2B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407" y="5965371"/>
            <a:ext cx="1921616" cy="617216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A32AF24B-A9E1-4950-9DA2-118A57F900F9}"/>
              </a:ext>
            </a:extLst>
          </p:cNvPr>
          <p:cNvSpPr/>
          <p:nvPr/>
        </p:nvSpPr>
        <p:spPr>
          <a:xfrm>
            <a:off x="2276760" y="6066610"/>
            <a:ext cx="18630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500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Ministerio de </a:t>
            </a:r>
            <a:r>
              <a:rPr lang="es-ES" sz="15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Educación</a:t>
            </a:r>
          </a:p>
          <a:p>
            <a:r>
              <a:rPr lang="es-ES" sz="13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Dirección </a:t>
            </a:r>
            <a:r>
              <a:rPr lang="es-ES" sz="1300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de Nivel Superior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2057400" y="587829"/>
            <a:ext cx="4711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b="1" dirty="0" smtClean="0"/>
              <a:t>Propuesta Jurisdiccional</a:t>
            </a:r>
            <a:endParaRPr lang="es-AR" b="1" dirty="0"/>
          </a:p>
        </p:txBody>
      </p:sp>
      <p:graphicFrame>
        <p:nvGraphicFramePr>
          <p:cNvPr id="8" name="7 Tabla"/>
          <p:cNvGraphicFramePr>
            <a:graphicFrameLocks noGrp="1"/>
          </p:cNvGraphicFramePr>
          <p:nvPr/>
        </p:nvGraphicFramePr>
        <p:xfrm>
          <a:off x="359229" y="1132113"/>
          <a:ext cx="8044545" cy="4455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7066"/>
                <a:gridCol w="2337066"/>
                <a:gridCol w="3370413"/>
              </a:tblGrid>
              <a:tr h="6564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OBJETIVOS</a:t>
                      </a:r>
                      <a:endParaRPr lang="es-AR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Ejes definición jurisdiccional para trabajar con el colectivo institucional</a:t>
                      </a:r>
                      <a:endParaRPr lang="es-AR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Ejes de opción institucional para trabajar con grupos específicos</a:t>
                      </a:r>
                      <a:endParaRPr lang="es-AR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196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latin typeface="Calibri"/>
                          <a:ea typeface="Calibri"/>
                          <a:cs typeface="Times New Roman"/>
                        </a:rPr>
                        <a:t>2-Mejorar los aprendizajes de los estudiantes de la formación docente en relación a las prácticas de escritura y lectura</a:t>
                      </a:r>
                      <a:endParaRPr lang="es-A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400" b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3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 smtClean="0">
                          <a:latin typeface="Calibri"/>
                          <a:ea typeface="Calibri"/>
                          <a:cs typeface="Times New Roman"/>
                        </a:rPr>
                        <a:t>EJE </a:t>
                      </a:r>
                      <a:r>
                        <a:rPr lang="es-AR" sz="1400" b="1" dirty="0">
                          <a:latin typeface="Calibri"/>
                          <a:ea typeface="Calibri"/>
                          <a:cs typeface="Times New Roman"/>
                        </a:rPr>
                        <a:t>1- Las prácticas de comunicación: lectura, escritura y oralidad en la formación docente</a:t>
                      </a:r>
                      <a:endParaRPr lang="es-A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54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400" b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54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 smtClean="0">
                          <a:latin typeface="Calibri"/>
                          <a:ea typeface="Calibri"/>
                          <a:cs typeface="Times New Roman"/>
                        </a:rPr>
                        <a:t>EJE </a:t>
                      </a:r>
                      <a:r>
                        <a:rPr lang="es-AR" sz="1400" b="1" dirty="0">
                          <a:latin typeface="Calibri"/>
                          <a:ea typeface="Calibri"/>
                          <a:cs typeface="Times New Roman"/>
                        </a:rPr>
                        <a:t>2- Escritura como proceso de registro y práctica reflexiva</a:t>
                      </a:r>
                      <a:endParaRPr lang="es-AR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5400" indent="381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latin typeface="Calibri"/>
                          <a:ea typeface="Calibri"/>
                          <a:cs typeface="Times New Roman"/>
                        </a:rPr>
                        <a:t>           </a:t>
                      </a:r>
                      <a:endParaRPr lang="es-AR" sz="1400" b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5400" indent="381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 smtClean="0">
                          <a:latin typeface="Calibri"/>
                          <a:ea typeface="Calibri"/>
                          <a:cs typeface="Times New Roman"/>
                        </a:rPr>
                        <a:t>            2.A</a:t>
                      </a:r>
                      <a:r>
                        <a:rPr lang="es-AR" sz="1400" b="1" dirty="0">
                          <a:latin typeface="Calibri"/>
                          <a:ea typeface="Calibri"/>
                          <a:cs typeface="Times New Roman"/>
                        </a:rPr>
                        <a:t>. La escritura y oralidad como espacio articulador y de trabajo colaborativo con las escuelas asociadas</a:t>
                      </a:r>
                      <a:endParaRPr lang="es-AR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54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 smtClean="0">
                          <a:latin typeface="Calibri"/>
                          <a:ea typeface="Calibri"/>
                          <a:cs typeface="Times New Roman"/>
                        </a:rPr>
                        <a:t>          </a:t>
                      </a:r>
                    </a:p>
                    <a:p>
                      <a:pPr marL="254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 smtClean="0">
                          <a:latin typeface="Calibri"/>
                          <a:ea typeface="Calibri"/>
                          <a:cs typeface="Times New Roman"/>
                        </a:rPr>
                        <a:t>            2.B</a:t>
                      </a:r>
                      <a:r>
                        <a:rPr lang="es-AR" sz="1400" b="1" dirty="0">
                          <a:latin typeface="Calibri"/>
                          <a:ea typeface="Calibri"/>
                          <a:cs typeface="Times New Roman"/>
                        </a:rPr>
                        <a:t>. La escritura en la propia práctica (de los estudiantes)</a:t>
                      </a:r>
                      <a:endParaRPr lang="es-AR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54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400" b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54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AR" sz="1400" b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54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 smtClean="0">
                          <a:latin typeface="Calibri"/>
                          <a:ea typeface="Calibri"/>
                          <a:cs typeface="Times New Roman"/>
                        </a:rPr>
                        <a:t>EJE </a:t>
                      </a:r>
                      <a:r>
                        <a:rPr lang="es-AR" sz="1400" b="1" dirty="0">
                          <a:latin typeface="Calibri"/>
                          <a:ea typeface="Calibri"/>
                          <a:cs typeface="Times New Roman"/>
                        </a:rPr>
                        <a:t>3- Experiencias literarias</a:t>
                      </a:r>
                      <a:endParaRPr lang="es-A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3805955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A1491802-0270-42A2-B769-195524F301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2528" t="1803" b="10163"/>
          <a:stretch/>
        </p:blipFill>
        <p:spPr>
          <a:xfrm>
            <a:off x="-1523999" y="0"/>
            <a:ext cx="12189597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98723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Viajes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0D23229-ACB3-4158-AD37-197CF91833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504</Words>
  <Application>Microsoft Office PowerPoint</Application>
  <PresentationFormat>Presentación en pantalla (4:3)</PresentationFormat>
  <Paragraphs>138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2017-11-29T17:41:56Z</dcterms:created>
  <dcterms:modified xsi:type="dcterms:W3CDTF">2018-05-21T17:39:07Z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TC034313749991</vt:lpwstr>
  </property>
</Properties>
</file>